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Arial Unicode" charset="1" panose="020B0604020202020204"/>
      <p:regular r:id="rId21"/>
    </p:embeddedFont>
    <p:embeddedFont>
      <p:font typeface="Arial Unicode Bold" charset="1" panose="020B0704020202020204"/>
      <p:regular r:id="rId22"/>
    </p:embeddedFont>
    <p:embeddedFont>
      <p:font typeface="Noto Sans T Chinese" charset="1" panose="020B0500000000000000"/>
      <p:regular r:id="rId23"/>
    </p:embeddedFont>
    <p:embeddedFont>
      <p:font typeface="Noto Sans T Chinese Bold" charset="1" panose="020B08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jpe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429120" y="-8538585"/>
            <a:ext cx="21688420" cy="21688420"/>
          </a:xfrm>
          <a:custGeom>
            <a:avLst/>
            <a:gdLst/>
            <a:ahLst/>
            <a:cxnLst/>
            <a:rect r="r" b="b" t="t" l="l"/>
            <a:pathLst>
              <a:path h="21688420" w="21688420">
                <a:moveTo>
                  <a:pt x="0" y="0"/>
                </a:moveTo>
                <a:lnTo>
                  <a:pt x="21688420" y="0"/>
                </a:lnTo>
                <a:lnTo>
                  <a:pt x="21688420" y="21688421"/>
                </a:lnTo>
                <a:lnTo>
                  <a:pt x="0" y="216884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5138" y="4770075"/>
            <a:ext cx="16734162" cy="2907275"/>
            <a:chOff x="0" y="0"/>
            <a:chExt cx="22312216" cy="387636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14300"/>
              <a:ext cx="22312216" cy="2297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3117"/>
                </a:lnSpc>
              </a:pPr>
              <a:r>
                <a:rPr lang="en-US" sz="11925">
                  <a:solidFill>
                    <a:srgbClr val="191919"/>
                  </a:solidFill>
                  <a:latin typeface="Arial Unicode"/>
                  <a:ea typeface="Arial Unicode"/>
                  <a:cs typeface="Arial Unicode"/>
                  <a:sym typeface="Arial Unicode"/>
                </a:rPr>
                <a:t>物件導向小專題(第22組)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995833"/>
              <a:ext cx="22312216" cy="8805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599"/>
                </a:lnSpc>
              </a:pPr>
              <a:r>
                <a:rPr lang="en-US" sz="3999" b="true">
                  <a:solidFill>
                    <a:srgbClr val="191919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BY:陳嘉富、黃英豪</a:t>
              </a:r>
            </a:p>
          </p:txBody>
        </p:sp>
      </p:grpSp>
      <p:sp>
        <p:nvSpPr>
          <p:cNvPr name="AutoShape 6" id="6"/>
          <p:cNvSpPr/>
          <p:nvPr/>
        </p:nvSpPr>
        <p:spPr>
          <a:xfrm>
            <a:off x="740943" y="8318517"/>
            <a:ext cx="16230600" cy="23812"/>
          </a:xfrm>
          <a:prstGeom prst="line">
            <a:avLst/>
          </a:prstGeom>
          <a:ln cap="flat" w="9525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44222" y="153701"/>
            <a:ext cx="5641647" cy="5641647"/>
          </a:xfrm>
          <a:custGeom>
            <a:avLst/>
            <a:gdLst/>
            <a:ahLst/>
            <a:cxnLst/>
            <a:rect r="r" b="b" t="t" l="l"/>
            <a:pathLst>
              <a:path h="5641647" w="5641647">
                <a:moveTo>
                  <a:pt x="0" y="0"/>
                </a:moveTo>
                <a:lnTo>
                  <a:pt x="5641647" y="0"/>
                </a:lnTo>
                <a:lnTo>
                  <a:pt x="5641647" y="5641647"/>
                </a:lnTo>
                <a:lnTo>
                  <a:pt x="0" y="56416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97298" y="1324948"/>
            <a:ext cx="8846702" cy="883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class Actor { 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- hp: double______________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 - emotionalPoint: int _____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- emotionalLeval: int ______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- resistance: double[3] ____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- lightCount: int__________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 - moveCount: int_________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 - speedScope: int[2] ______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- card: Card[9] ___________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}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285869" y="2110925"/>
            <a:ext cx="6573937" cy="706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血量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情感點數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情感等級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抗性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光芒上限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行動槽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速度範圍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卡牌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53370"/>
            <a:ext cx="14309542" cy="10420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Actor(double, double, double, double, int, int, Card[]) 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printState(): void ______________________________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printCard(int, int): void _________________________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getEmotionalPoint(): int_________________________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getEmotionalLeval(): int ________________________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getHp(): int___________________________________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 + getLightCount(): int ___________________________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getMoveCount(): int ____________________________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getSpeedScope(): int ___________________________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getResistance(string): double ____________________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damageCalculation(string, int): int_________________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cheakEmotionPoint(): void _______________________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  <a:r>
              <a:rPr lang="en-US" b="true" sz="423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cheakState(): void ______________________________</a:t>
            </a:r>
          </a:p>
          <a:p>
            <a:pPr algn="l">
              <a:lnSpc>
                <a:spcPts val="5931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4419664" y="253370"/>
            <a:ext cx="3227986" cy="11913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角色建構子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輸出狀態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輸出角色卡牌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回傳情感點數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回傳情感等級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回傳血量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回傳光芒上限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回傳行動槽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回傳速度範圍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回傳抗性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傷害計算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檢查情感點數</a:t>
            </a:r>
          </a:p>
          <a:p>
            <a:pPr algn="l">
              <a:lnSpc>
                <a:spcPts val="5931"/>
              </a:lnSpc>
            </a:pPr>
            <a:r>
              <a:rPr lang="en-US" sz="4236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檢查狀態</a:t>
            </a:r>
          </a:p>
          <a:p>
            <a:pPr algn="l">
              <a:lnSpc>
                <a:spcPts val="5931"/>
              </a:lnSpc>
            </a:pPr>
          </a:p>
          <a:p>
            <a:pPr algn="l">
              <a:lnSpc>
                <a:spcPts val="5931"/>
              </a:lnSpc>
            </a:pPr>
          </a:p>
          <a:p>
            <a:pPr algn="l">
              <a:lnSpc>
                <a:spcPts val="5931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885" y="1309491"/>
            <a:ext cx="17097415" cy="8826541"/>
          </a:xfrm>
          <a:custGeom>
            <a:avLst/>
            <a:gdLst/>
            <a:ahLst/>
            <a:cxnLst/>
            <a:rect r="r" b="b" t="t" l="l"/>
            <a:pathLst>
              <a:path h="8826541" w="17097415">
                <a:moveTo>
                  <a:pt x="0" y="0"/>
                </a:moveTo>
                <a:lnTo>
                  <a:pt x="17097415" y="0"/>
                </a:lnTo>
                <a:lnTo>
                  <a:pt x="17097415" y="8826541"/>
                </a:lnTo>
                <a:lnTo>
                  <a:pt x="0" y="8826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-171450"/>
            <a:ext cx="954702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輸出狀態、隨機數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55648" y="6163718"/>
            <a:ext cx="264140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結算傷害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3146798" y="6673940"/>
            <a:ext cx="4308766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3107847" y="3960512"/>
            <a:ext cx="77901" cy="273193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V="true">
            <a:off x="3011624" y="3979562"/>
            <a:ext cx="246294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8401277" y="5696993"/>
            <a:ext cx="742723" cy="74272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203200" y="-28575"/>
              <a:ext cx="406400" cy="739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0" y="159703"/>
            <a:ext cx="716804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遊戲大致流程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95268" y="1883593"/>
            <a:ext cx="574045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輸入卡牌資料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474567" y="3234195"/>
            <a:ext cx="662607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根據狀態選擇要出的牌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115969" y="4809898"/>
            <a:ext cx="132076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拚點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1791" y="6955563"/>
            <a:ext cx="4332113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條件:直到其中一方血量&lt;0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115969" y="7736613"/>
            <a:ext cx="132076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結束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8404988" y="4173220"/>
            <a:ext cx="742723" cy="742723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203200" y="-28575"/>
              <a:ext cx="406400" cy="739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401277" y="2770688"/>
            <a:ext cx="742723" cy="74272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203200" y="-28575"/>
              <a:ext cx="406400" cy="739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8401277" y="7069976"/>
            <a:ext cx="742723" cy="742723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203200" y="-28575"/>
              <a:ext cx="406400" cy="739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9737" y="159703"/>
            <a:ext cx="233684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玩法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79737" y="1996143"/>
            <a:ext cx="11787929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選擇要出的牌，敵人會將行動槽指向我方的行動槽，行動槽會帶有速度值和卡牌(也可以pass)，速度高的可以指定速度低的卡牌進行拚點(比隨機數大小)，如果卡牌沒有進行拚點則單方面使用。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23795" y="7447280"/>
            <a:ext cx="1366077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github連結:https://github.com/surtr746/-.git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08812" y="-8088384"/>
            <a:ext cx="21688420" cy="21688420"/>
          </a:xfrm>
          <a:custGeom>
            <a:avLst/>
            <a:gdLst/>
            <a:ahLst/>
            <a:cxnLst/>
            <a:rect r="r" b="b" t="t" l="l"/>
            <a:pathLst>
              <a:path h="21688420" w="21688420">
                <a:moveTo>
                  <a:pt x="0" y="0"/>
                </a:moveTo>
                <a:lnTo>
                  <a:pt x="21688421" y="0"/>
                </a:lnTo>
                <a:lnTo>
                  <a:pt x="21688421" y="21688420"/>
                </a:lnTo>
                <a:lnTo>
                  <a:pt x="0" y="216884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84825" y="6305242"/>
            <a:ext cx="14163856" cy="2761224"/>
            <a:chOff x="0" y="0"/>
            <a:chExt cx="18885142" cy="368163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14300"/>
              <a:ext cx="18885142" cy="2297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3117"/>
                </a:lnSpc>
              </a:pPr>
              <a:r>
                <a:rPr lang="en-US" sz="11925" b="true">
                  <a:solidFill>
                    <a:srgbClr val="191919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The End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014883"/>
              <a:ext cx="18885142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740943" y="8318517"/>
            <a:ext cx="16230600" cy="23812"/>
          </a:xfrm>
          <a:prstGeom prst="line">
            <a:avLst/>
          </a:prstGeom>
          <a:ln cap="flat" w="9525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57334" y="-418078"/>
            <a:ext cx="6885485" cy="6885485"/>
          </a:xfrm>
          <a:custGeom>
            <a:avLst/>
            <a:gdLst/>
            <a:ahLst/>
            <a:cxnLst/>
            <a:rect r="r" b="b" t="t" l="l"/>
            <a:pathLst>
              <a:path h="6885485" w="6885485">
                <a:moveTo>
                  <a:pt x="0" y="0"/>
                </a:moveTo>
                <a:lnTo>
                  <a:pt x="6885485" y="0"/>
                </a:lnTo>
                <a:lnTo>
                  <a:pt x="6885485" y="6885485"/>
                </a:lnTo>
                <a:lnTo>
                  <a:pt x="0" y="688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870724" y="1466533"/>
            <a:ext cx="4762" cy="7353935"/>
          </a:xfrm>
          <a:prstGeom prst="line">
            <a:avLst/>
          </a:prstGeom>
          <a:ln cap="flat" w="9525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185017" y="1816028"/>
            <a:ext cx="5057798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900"/>
              </a:lnSpc>
            </a:pPr>
            <a:r>
              <a:rPr lang="en-US" b="true" sz="9000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目錄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531774" y="1371283"/>
            <a:ext cx="7214950" cy="4535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17292" indent="-558646" lvl="1">
              <a:lnSpc>
                <a:spcPts val="7245"/>
              </a:lnSpc>
              <a:buFont typeface="Arial"/>
              <a:buChar char="•"/>
            </a:pPr>
            <a:r>
              <a:rPr lang="en-US" sz="5175">
                <a:solidFill>
                  <a:srgbClr val="191919"/>
                </a:solidFill>
                <a:latin typeface="Arial Unicode"/>
                <a:ea typeface="Arial Unicode"/>
                <a:cs typeface="Arial Unicode"/>
                <a:sym typeface="Arial Unicode"/>
              </a:rPr>
              <a:t>專題概述</a:t>
            </a:r>
          </a:p>
          <a:p>
            <a:pPr algn="l" marL="1117292" indent="-558646" lvl="1">
              <a:lnSpc>
                <a:spcPts val="7245"/>
              </a:lnSpc>
              <a:buFont typeface="Arial"/>
              <a:buChar char="•"/>
            </a:pPr>
            <a:r>
              <a:rPr lang="en-US" sz="5175">
                <a:solidFill>
                  <a:srgbClr val="191919"/>
                </a:solidFill>
                <a:latin typeface="Arial Unicode"/>
                <a:ea typeface="Arial Unicode"/>
                <a:cs typeface="Arial Unicode"/>
                <a:sym typeface="Arial Unicode"/>
              </a:rPr>
              <a:t>程式核心概念與設計 </a:t>
            </a:r>
          </a:p>
          <a:p>
            <a:pPr algn="l" marL="1117292" indent="-558646" lvl="1">
              <a:lnSpc>
                <a:spcPts val="7245"/>
              </a:lnSpc>
              <a:buFont typeface="Arial"/>
              <a:buChar char="•"/>
            </a:pPr>
            <a:r>
              <a:rPr lang="en-US" sz="5175">
                <a:solidFill>
                  <a:srgbClr val="191919"/>
                </a:solidFill>
                <a:latin typeface="Arial Unicode"/>
                <a:ea typeface="Arial Unicode"/>
                <a:cs typeface="Arial Unicode"/>
                <a:sym typeface="Arial Unicode"/>
              </a:rPr>
              <a:t>專題目前進度</a:t>
            </a:r>
          </a:p>
          <a:p>
            <a:pPr algn="l" marL="1117292" indent="-558646" lvl="1">
              <a:lnSpc>
                <a:spcPts val="7245"/>
              </a:lnSpc>
              <a:buFont typeface="Arial"/>
              <a:buChar char="•"/>
            </a:pPr>
            <a:r>
              <a:rPr lang="en-US" sz="5175">
                <a:solidFill>
                  <a:srgbClr val="191919"/>
                </a:solidFill>
                <a:latin typeface="Arial Unicode"/>
                <a:ea typeface="Arial Unicode"/>
                <a:cs typeface="Arial Unicode"/>
                <a:sym typeface="Arial Unicode"/>
              </a:rPr>
              <a:t>分工細節</a:t>
            </a:r>
          </a:p>
          <a:p>
            <a:pPr algn="l" marL="1117292" indent="-558646" lvl="1">
              <a:lnSpc>
                <a:spcPts val="7245"/>
              </a:lnSpc>
              <a:buFont typeface="Arial"/>
              <a:buChar char="•"/>
            </a:pPr>
            <a:r>
              <a:rPr lang="en-US" sz="5175">
                <a:solidFill>
                  <a:srgbClr val="191919"/>
                </a:solidFill>
                <a:latin typeface="Arial Unicode"/>
                <a:ea typeface="Arial Unicode"/>
                <a:cs typeface="Arial Unicode"/>
                <a:sym typeface="Arial Unicode"/>
              </a:rPr>
              <a:t>UML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36084" y="1536153"/>
            <a:ext cx="6885485" cy="6885485"/>
          </a:xfrm>
          <a:custGeom>
            <a:avLst/>
            <a:gdLst/>
            <a:ahLst/>
            <a:cxnLst/>
            <a:rect r="r" b="b" t="t" l="l"/>
            <a:pathLst>
              <a:path h="6885485" w="6885485">
                <a:moveTo>
                  <a:pt x="0" y="0"/>
                </a:moveTo>
                <a:lnTo>
                  <a:pt x="6885485" y="0"/>
                </a:lnTo>
                <a:lnTo>
                  <a:pt x="6885485" y="6885485"/>
                </a:lnTo>
                <a:lnTo>
                  <a:pt x="0" y="688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043">
            <a:off x="1028698" y="8176118"/>
            <a:ext cx="16230617" cy="0"/>
          </a:xfrm>
          <a:prstGeom prst="line">
            <a:avLst/>
          </a:prstGeom>
          <a:ln cap="flat" w="9525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18111338" cy="2767913"/>
          </a:xfrm>
          <a:custGeom>
            <a:avLst/>
            <a:gdLst/>
            <a:ahLst/>
            <a:cxnLst/>
            <a:rect r="r" b="b" t="t" l="l"/>
            <a:pathLst>
              <a:path h="2767913" w="18111338">
                <a:moveTo>
                  <a:pt x="0" y="0"/>
                </a:moveTo>
                <a:lnTo>
                  <a:pt x="18111338" y="0"/>
                </a:lnTo>
                <a:lnTo>
                  <a:pt x="18111338" y="2767913"/>
                </a:lnTo>
                <a:lnTo>
                  <a:pt x="0" y="27679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4584" r="0" b="-178939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67053" y="3075046"/>
            <a:ext cx="14727949" cy="2516801"/>
            <a:chOff x="0" y="0"/>
            <a:chExt cx="19637265" cy="335573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85725"/>
              <a:ext cx="19637265" cy="1743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900"/>
                </a:lnSpc>
              </a:pPr>
              <a:r>
                <a:rPr lang="en-US" b="true" sz="9000">
                  <a:solidFill>
                    <a:srgbClr val="191919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專題</a:t>
              </a:r>
              <a:r>
                <a:rPr lang="en-US" b="true" sz="9000">
                  <a:solidFill>
                    <a:srgbClr val="191919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概述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365135"/>
              <a:ext cx="19637265" cy="990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299"/>
                </a:lnSpc>
                <a:spcBef>
                  <a:spcPct val="0"/>
                </a:spcBef>
              </a:pPr>
              <a:r>
                <a:rPr lang="en-US" sz="4500">
                  <a:solidFill>
                    <a:srgbClr val="191919"/>
                  </a:solidFill>
                  <a:latin typeface="Arial Unicode"/>
                  <a:ea typeface="Arial Unicode"/>
                  <a:cs typeface="Arial Unicode"/>
                  <a:sym typeface="Arial Unicode"/>
                </a:rPr>
                <a:t>  隨機數打架的卡牌遊戲，靠著可以自訂的卡牌戰勝對手。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43162" y="1705520"/>
            <a:ext cx="6885485" cy="6885485"/>
          </a:xfrm>
          <a:custGeom>
            <a:avLst/>
            <a:gdLst/>
            <a:ahLst/>
            <a:cxnLst/>
            <a:rect r="r" b="b" t="t" l="l"/>
            <a:pathLst>
              <a:path h="6885485" w="6885485">
                <a:moveTo>
                  <a:pt x="0" y="0"/>
                </a:moveTo>
                <a:lnTo>
                  <a:pt x="6885485" y="0"/>
                </a:lnTo>
                <a:lnTo>
                  <a:pt x="6885485" y="6885485"/>
                </a:lnTo>
                <a:lnTo>
                  <a:pt x="0" y="688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1612996"/>
            <a:ext cx="8793434" cy="3020917"/>
            <a:chOff x="0" y="0"/>
            <a:chExt cx="11724579" cy="402788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9525"/>
              <a:ext cx="11724579" cy="904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399"/>
                </a:lnSpc>
                <a:spcBef>
                  <a:spcPct val="0"/>
                </a:spcBef>
              </a:pPr>
              <a:r>
                <a:rPr lang="en-US" b="true" sz="4499">
                  <a:solidFill>
                    <a:srgbClr val="191919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核心概念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237064"/>
              <a:ext cx="11724579" cy="2790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191919"/>
                  </a:solidFill>
                  <a:latin typeface="Arial Unicode"/>
                  <a:ea typeface="Arial Unicode"/>
                  <a:cs typeface="Arial Unicode"/>
                  <a:sym typeface="Arial Unicode"/>
                </a:rPr>
                <a:t>  建立角色和卡牌兩個物件，建立遊戲，主要由隨機數的範圍和角色的血量抗性做展開，所有的遊戲元素都模仿自一款叫&lt;廢墟圖書館&gt;的遊戲(Library of Ruina)。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836958" y="2480946"/>
            <a:ext cx="5280724" cy="196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99"/>
              </a:lnSpc>
            </a:pPr>
            <a:r>
              <a:rPr lang="en-US" b="true" sz="6999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程式核心概念</a:t>
            </a:r>
            <a:r>
              <a:rPr lang="en-US" b="true" sz="6999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與設計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144000" y="5650882"/>
            <a:ext cx="7642680" cy="2984573"/>
            <a:chOff x="0" y="0"/>
            <a:chExt cx="10190239" cy="3979431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9525"/>
              <a:ext cx="10190239" cy="904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399"/>
                </a:lnSpc>
                <a:spcBef>
                  <a:spcPct val="0"/>
                </a:spcBef>
              </a:pPr>
              <a:r>
                <a:rPr lang="en-US" b="true" sz="4499">
                  <a:solidFill>
                    <a:srgbClr val="191919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設計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188606"/>
              <a:ext cx="10190239" cy="2790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191919"/>
                  </a:solidFill>
                  <a:latin typeface="Arial Unicode"/>
                  <a:ea typeface="Arial Unicode"/>
                  <a:cs typeface="Arial Unicode"/>
                  <a:sym typeface="Arial Unicode"/>
                </a:rPr>
                <a:t>角色的資料有血量、情感等級、抗性、卡牌、速度值、費用上限、行動槽。</a:t>
              </a:r>
            </a:p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191919"/>
                  </a:solidFill>
                  <a:latin typeface="Arial Unicode"/>
                  <a:ea typeface="Arial Unicode"/>
                  <a:cs typeface="Arial Unicode"/>
                  <a:sym typeface="Arial Unicode"/>
                </a:rPr>
                <a:t>卡牌有消耗費用、名字、骰子類型。</a:t>
              </a:r>
            </a:p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191919"/>
                  </a:solidFill>
                  <a:latin typeface="Arial Unicode"/>
                  <a:ea typeface="Arial Unicode"/>
                  <a:cs typeface="Arial Unicode"/>
                  <a:sym typeface="Arial Unicode"/>
                </a:rPr>
                <a:t>詳細自UML介紹</a:t>
              </a:r>
            </a:p>
          </p:txBody>
        </p:sp>
      </p:grpSp>
      <p:sp>
        <p:nvSpPr>
          <p:cNvPr name="AutoShape 10" id="10"/>
          <p:cNvSpPr/>
          <p:nvPr/>
        </p:nvSpPr>
        <p:spPr>
          <a:xfrm rot="0">
            <a:off x="9340725" y="5138738"/>
            <a:ext cx="7081741" cy="0"/>
          </a:xfrm>
          <a:prstGeom prst="line">
            <a:avLst/>
          </a:prstGeom>
          <a:ln cap="flat" w="9525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44222" y="153701"/>
            <a:ext cx="5641647" cy="5641647"/>
          </a:xfrm>
          <a:custGeom>
            <a:avLst/>
            <a:gdLst/>
            <a:ahLst/>
            <a:cxnLst/>
            <a:rect r="r" b="b" t="t" l="l"/>
            <a:pathLst>
              <a:path h="5641647" w="5641647">
                <a:moveTo>
                  <a:pt x="0" y="0"/>
                </a:moveTo>
                <a:lnTo>
                  <a:pt x="5641647" y="0"/>
                </a:lnTo>
                <a:lnTo>
                  <a:pt x="5641647" y="5641647"/>
                </a:lnTo>
                <a:lnTo>
                  <a:pt x="0" y="56416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5043">
            <a:off x="1028698" y="8358512"/>
            <a:ext cx="16230617" cy="0"/>
          </a:xfrm>
          <a:prstGeom prst="line">
            <a:avLst/>
          </a:prstGeom>
          <a:ln cap="flat" w="9525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535350" y="2996750"/>
            <a:ext cx="7081741" cy="99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99"/>
              </a:lnSpc>
            </a:pPr>
            <a:r>
              <a:rPr lang="en-US" b="true" sz="6999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專題目前進度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285869" y="1124964"/>
            <a:ext cx="7973431" cy="5721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5"/>
              </a:lnSpc>
            </a:pPr>
            <a:r>
              <a:rPr lang="en-US" sz="6497">
                <a:solidFill>
                  <a:srgbClr val="191919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目前進度能輸入卡牌資料、輸出玩家狀態、產生範圍內的隨機數、輸出卡牌資料、角色狀態。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421590" y="-2326013"/>
            <a:ext cx="6742764" cy="6742764"/>
          </a:xfrm>
          <a:custGeom>
            <a:avLst/>
            <a:gdLst/>
            <a:ahLst/>
            <a:cxnLst/>
            <a:rect r="r" b="b" t="t" l="l"/>
            <a:pathLst>
              <a:path h="6742764" w="6742764">
                <a:moveTo>
                  <a:pt x="0" y="0"/>
                </a:moveTo>
                <a:lnTo>
                  <a:pt x="6742764" y="0"/>
                </a:lnTo>
                <a:lnTo>
                  <a:pt x="6742764" y="6742764"/>
                </a:lnTo>
                <a:lnTo>
                  <a:pt x="0" y="67427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00118" y="3856192"/>
          <a:ext cx="16202018" cy="5402108"/>
        </p:xfrm>
        <a:graphic>
          <a:graphicData uri="http://schemas.openxmlformats.org/drawingml/2006/table">
            <a:tbl>
              <a:tblPr/>
              <a:tblGrid>
                <a:gridCol w="5400673"/>
                <a:gridCol w="5400673"/>
                <a:gridCol w="5400673"/>
              </a:tblGrid>
              <a:tr h="167035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900"/>
                        </a:lnSpc>
                        <a:defRPr/>
                      </a:pPr>
                      <a:r>
                        <a:rPr lang="en-US" sz="3500" b="true">
                          <a:solidFill>
                            <a:srgbClr val="191919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陳嘉富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EF6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900"/>
                        </a:lnSpc>
                        <a:defRPr/>
                      </a:pPr>
                      <a:r>
                        <a:rPr lang="en-US" sz="3500" b="true">
                          <a:solidFill>
                            <a:srgbClr val="191919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黃英豪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EF6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9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EF64"/>
                    </a:solidFill>
                  </a:tcPr>
                </a:tc>
              </a:tr>
              <a:tr h="373175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91919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上台報告</a:t>
                      </a:r>
                      <a:r>
                        <a:rPr lang="en-US" sz="3000">
                          <a:solidFill>
                            <a:srgbClr val="191919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、製作報告、寫程式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91919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上台報告、製作報告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647700" indent="-323850" lvl="1">
                        <a:lnSpc>
                          <a:spcPts val="4200"/>
                        </a:lnSpc>
                        <a:buFont typeface="Arial"/>
                        <a:buChar char="•"/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028700" y="1859040"/>
            <a:ext cx="5726576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900"/>
              </a:lnSpc>
            </a:pPr>
            <a:r>
              <a:rPr lang="en-US" b="true" sz="9000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分工細節</a:t>
            </a:r>
          </a:p>
        </p:txBody>
      </p:sp>
      <p:sp>
        <p:nvSpPr>
          <p:cNvPr name="AutoShape 5" id="5"/>
          <p:cNvSpPr/>
          <p:nvPr/>
        </p:nvSpPr>
        <p:spPr>
          <a:xfrm rot="5043">
            <a:off x="1000109" y="1040606"/>
            <a:ext cx="16230617" cy="0"/>
          </a:xfrm>
          <a:prstGeom prst="line">
            <a:avLst/>
          </a:prstGeom>
          <a:ln cap="flat" w="9525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7691" y="1699620"/>
            <a:ext cx="18061079" cy="6169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class Card { 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- light: int________________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 - typeCount: int___________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 - name: string____________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 - type: string*____________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 - scope: int* _____________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}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97298" y="220376"/>
            <a:ext cx="7081741" cy="99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99"/>
              </a:lnSpc>
            </a:pPr>
            <a:r>
              <a:rPr lang="en-US" b="true" sz="6999">
                <a:solidFill>
                  <a:srgbClr val="191919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UML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458230" y="1699620"/>
            <a:ext cx="6860471" cy="5394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9"/>
              </a:lnSpc>
            </a:pPr>
          </a:p>
          <a:p>
            <a:pPr algn="l">
              <a:lnSpc>
                <a:spcPts val="7139"/>
              </a:lnSpc>
            </a:pPr>
            <a:r>
              <a:rPr lang="en-US" sz="51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耗</a:t>
            </a:r>
            <a:r>
              <a:rPr lang="en-US" sz="51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光</a:t>
            </a:r>
          </a:p>
          <a:p>
            <a:pPr algn="l">
              <a:lnSpc>
                <a:spcPts val="7139"/>
              </a:lnSpc>
            </a:pPr>
            <a:r>
              <a:rPr lang="en-US" sz="51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骰子類型數量</a:t>
            </a:r>
          </a:p>
          <a:p>
            <a:pPr algn="l">
              <a:lnSpc>
                <a:spcPts val="7139"/>
              </a:lnSpc>
            </a:pPr>
            <a:r>
              <a:rPr lang="en-US" sz="51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卡片名稱</a:t>
            </a:r>
          </a:p>
          <a:p>
            <a:pPr algn="l">
              <a:lnSpc>
                <a:spcPts val="7139"/>
              </a:lnSpc>
            </a:pPr>
            <a:r>
              <a:rPr lang="en-US" sz="51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骰子類型</a:t>
            </a:r>
          </a:p>
          <a:p>
            <a:pPr algn="l">
              <a:lnSpc>
                <a:spcPts val="7139"/>
              </a:lnSpc>
            </a:pPr>
            <a:r>
              <a:rPr lang="en-US" sz="5100" b="true">
                <a:solidFill>
                  <a:srgbClr val="191919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骰子範圍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6729" y="239713"/>
            <a:ext cx="12278202" cy="971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Card() ___________________________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Card(int, int, string) _______________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setType(string, int): void 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setScope(int, int, int): void 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getScope(int): int _________________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Card(const Card&amp; other) 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operator=(const Card&amp; other): Card&amp;_ 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~Card() _________________________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printCard(): void __________________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randNum(int, int): int ______________</a:t>
            </a:r>
          </a:p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+ getTypeCount(): int _______________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509441" y="230188"/>
            <a:ext cx="5470945" cy="972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卡牌建構子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卡牌建構子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設置骰子類型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設置骰子範圍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回傳範圍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拷貝建構子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指標指派運算子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解構子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輸出卡牌資料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回傳亂數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回傳骰子類型數量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325880"/>
            <a:ext cx="18288000" cy="7932420"/>
          </a:xfrm>
          <a:custGeom>
            <a:avLst/>
            <a:gdLst/>
            <a:ahLst/>
            <a:cxnLst/>
            <a:rect r="r" b="b" t="t" l="l"/>
            <a:pathLst>
              <a:path h="7932420" w="18288000">
                <a:moveTo>
                  <a:pt x="0" y="0"/>
                </a:moveTo>
                <a:lnTo>
                  <a:pt x="18288000" y="0"/>
                </a:lnTo>
                <a:lnTo>
                  <a:pt x="18288000" y="7932420"/>
                </a:lnTo>
                <a:lnTo>
                  <a:pt x="0" y="7932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-171450"/>
            <a:ext cx="467356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卡牌資料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DAGlpleUNCo</dc:identifier>
  <dcterms:modified xsi:type="dcterms:W3CDTF">2011-08-01T06:04:30Z</dcterms:modified>
  <cp:revision>1</cp:revision>
  <dc:title>物件導向程式設計</dc:title>
</cp:coreProperties>
</file>

<file path=docProps/thumbnail.jpeg>
</file>